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p:restoredTop sz="94674"/>
  </p:normalViewPr>
  <p:slideViewPr>
    <p:cSldViewPr>
      <p:cViewPr varScale="1">
        <p:scale>
          <a:sx n="94" d="100"/>
          <a:sy n="94" d="100"/>
        </p:scale>
        <p:origin x="142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88"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1048689"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E25F7A-C2C9-4C69-BB67-98DF846D7BF8}" type="datetimeFigureOut">
              <a:rPr lang="en-CA" smtClean="0"/>
              <a:t>2019-08-30</a:t>
            </a:fld>
            <a:endParaRPr lang="en-CA"/>
          </a:p>
        </p:txBody>
      </p:sp>
      <p:sp>
        <p:nvSpPr>
          <p:cNvPr id="1048690"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1048691"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48692"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1048693"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6D37C2-3148-41A4-8F10-0F7DFE276874}" type="slidenum">
              <a:rPr lang="en-CA" smtClean="0"/>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Slide Image Placeholder 1"/>
          <p:cNvSpPr>
            <a:spLocks noGrp="1" noRot="1" noChangeAspect="1"/>
          </p:cNvSpPr>
          <p:nvPr>
            <p:ph type="sldImg"/>
          </p:nvPr>
        </p:nvSpPr>
        <p:spPr/>
      </p:sp>
      <p:sp>
        <p:nvSpPr>
          <p:cNvPr id="1048608" name="Notes Placeholder 2"/>
          <p:cNvSpPr>
            <a:spLocks noGrp="1"/>
          </p:cNvSpPr>
          <p:nvPr>
            <p:ph type="body" idx="1"/>
          </p:nvPr>
        </p:nvSpPr>
        <p:spPr/>
        <p:txBody>
          <a:bodyPr>
            <a:normAutofit/>
          </a:bodyPr>
          <a:lstStyle/>
          <a:p>
            <a:r>
              <a:rPr lang="en-CA" dirty="0">
                <a:latin typeface="Times New Roman" pitchFamily="18" charset="0"/>
                <a:cs typeface="Times New Roman" pitchFamily="18" charset="0"/>
              </a:rPr>
              <a:t>McDonalds</a:t>
            </a:r>
            <a:r>
              <a:rPr lang="en-CA" baseline="0" dirty="0">
                <a:latin typeface="Times New Roman" pitchFamily="18" charset="0"/>
                <a:cs typeface="Times New Roman" pitchFamily="18" charset="0"/>
              </a:rPr>
              <a:t> is the world’s biggest fast food corporation.</a:t>
            </a:r>
            <a:endParaRPr lang="en-CA" dirty="0">
              <a:latin typeface="Times New Roman" pitchFamily="18" charset="0"/>
              <a:cs typeface="Times New Roman" pitchFamily="18" charset="0"/>
            </a:endParaRPr>
          </a:p>
        </p:txBody>
      </p:sp>
      <p:sp>
        <p:nvSpPr>
          <p:cNvPr id="1048609" name="Slide Number Placeholder 3"/>
          <p:cNvSpPr>
            <a:spLocks noGrp="1"/>
          </p:cNvSpPr>
          <p:nvPr>
            <p:ph type="sldNum" sz="quarter" idx="10"/>
          </p:nvPr>
        </p:nvSpPr>
        <p:spPr/>
        <p:txBody>
          <a:bodyPr/>
          <a:lstStyle/>
          <a:p>
            <a:fld id="{896D37C2-3148-41A4-8F10-0F7DFE276874}" type="slidenum">
              <a:rPr lang="en-CA" smtClean="0"/>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Slide Image Placeholder 1"/>
          <p:cNvSpPr>
            <a:spLocks noGrp="1" noRot="1" noChangeAspect="1"/>
          </p:cNvSpPr>
          <p:nvPr>
            <p:ph type="sldImg"/>
          </p:nvPr>
        </p:nvSpPr>
        <p:spPr/>
      </p:sp>
      <p:sp>
        <p:nvSpPr>
          <p:cNvPr id="1048591" name="Notes Placeholder 2"/>
          <p:cNvSpPr>
            <a:spLocks noGrp="1"/>
          </p:cNvSpPr>
          <p:nvPr>
            <p:ph type="body" idx="1"/>
          </p:nvPr>
        </p:nvSpPr>
        <p:spPr/>
        <p:txBody>
          <a:bodyPr>
            <a:normAutofit/>
          </a:bodyPr>
          <a:lstStyle/>
          <a:p>
            <a:r>
              <a:rPr lang="en-CA" dirty="0">
                <a:latin typeface="Times New Roman" pitchFamily="18" charset="0"/>
                <a:cs typeface="Times New Roman" pitchFamily="18" charset="0"/>
              </a:rPr>
              <a:t>It operates</a:t>
            </a:r>
            <a:r>
              <a:rPr lang="en-CA" baseline="0" dirty="0">
                <a:latin typeface="Times New Roman" pitchFamily="18" charset="0"/>
                <a:cs typeface="Times New Roman" pitchFamily="18" charset="0"/>
              </a:rPr>
              <a:t> in more than hundred countries.</a:t>
            </a:r>
            <a:endParaRPr lang="en-CA" dirty="0">
              <a:latin typeface="Times New Roman" pitchFamily="18" charset="0"/>
              <a:cs typeface="Times New Roman" pitchFamily="18" charset="0"/>
            </a:endParaRPr>
          </a:p>
        </p:txBody>
      </p:sp>
      <p:sp>
        <p:nvSpPr>
          <p:cNvPr id="1048592" name="Slide Number Placeholder 3"/>
          <p:cNvSpPr>
            <a:spLocks noGrp="1"/>
          </p:cNvSpPr>
          <p:nvPr>
            <p:ph type="sldNum" sz="quarter" idx="10"/>
          </p:nvPr>
        </p:nvSpPr>
        <p:spPr/>
        <p:txBody>
          <a:bodyPr/>
          <a:lstStyle/>
          <a:p>
            <a:fld id="{896D37C2-3148-41A4-8F10-0F7DFE276874}" type="slidenum">
              <a:rPr lang="en-CA" smtClean="0"/>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Slide Image Placeholder 1"/>
          <p:cNvSpPr>
            <a:spLocks noGrp="1" noRot="1" noChangeAspect="1"/>
          </p:cNvSpPr>
          <p:nvPr>
            <p:ph type="sldImg"/>
          </p:nvPr>
        </p:nvSpPr>
        <p:spPr/>
      </p:sp>
      <p:sp>
        <p:nvSpPr>
          <p:cNvPr id="1048596" name="Notes Placeholder 2"/>
          <p:cNvSpPr>
            <a:spLocks noGrp="1"/>
          </p:cNvSpPr>
          <p:nvPr>
            <p:ph type="body" idx="1"/>
          </p:nvPr>
        </p:nvSpPr>
        <p:spPr/>
        <p:txBody>
          <a:bodyPr>
            <a:normAutofit/>
          </a:bodyPr>
          <a:lstStyle/>
          <a:p>
            <a:r>
              <a:rPr lang="en-CA" dirty="0">
                <a:latin typeface="Times New Roman" pitchFamily="18" charset="0"/>
                <a:cs typeface="Times New Roman" pitchFamily="18" charset="0"/>
              </a:rPr>
              <a:t>It has faced criticism</a:t>
            </a:r>
            <a:r>
              <a:rPr lang="en-CA" baseline="0" dirty="0">
                <a:latin typeface="Times New Roman" pitchFamily="18" charset="0"/>
                <a:cs typeface="Times New Roman" pitchFamily="18" charset="0"/>
              </a:rPr>
              <a:t> regarding its ethical standards </a:t>
            </a:r>
            <a:endParaRPr lang="en-CA" dirty="0">
              <a:latin typeface="Times New Roman" pitchFamily="18" charset="0"/>
              <a:cs typeface="Times New Roman" pitchFamily="18" charset="0"/>
            </a:endParaRPr>
          </a:p>
        </p:txBody>
      </p:sp>
      <p:sp>
        <p:nvSpPr>
          <p:cNvPr id="1048597" name="Slide Number Placeholder 3"/>
          <p:cNvSpPr>
            <a:spLocks noGrp="1"/>
          </p:cNvSpPr>
          <p:nvPr>
            <p:ph type="sldNum" sz="quarter" idx="10"/>
          </p:nvPr>
        </p:nvSpPr>
        <p:spPr/>
        <p:txBody>
          <a:bodyPr/>
          <a:lstStyle/>
          <a:p>
            <a:fld id="{896D37C2-3148-41A4-8F10-0F7DFE276874}" type="slidenum">
              <a:rPr lang="en-CA" smtClean="0"/>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Slide Image Placeholder 1"/>
          <p:cNvSpPr>
            <a:spLocks noGrp="1" noRot="1" noChangeAspect="1"/>
          </p:cNvSpPr>
          <p:nvPr>
            <p:ph type="sldImg"/>
          </p:nvPr>
        </p:nvSpPr>
        <p:spPr/>
      </p:sp>
      <p:sp>
        <p:nvSpPr>
          <p:cNvPr id="1048613" name="Notes Placeholder 2"/>
          <p:cNvSpPr>
            <a:spLocks noGrp="1"/>
          </p:cNvSpPr>
          <p:nvPr>
            <p:ph type="body" idx="1"/>
          </p:nvPr>
        </p:nvSpPr>
        <p:spPr/>
        <p:txBody>
          <a:bodyPr>
            <a:normAutofit/>
          </a:bodyPr>
          <a:lstStyle/>
          <a:p>
            <a:r>
              <a:rPr lang="en-CA" dirty="0">
                <a:latin typeface="Times New Roman" pitchFamily="18" charset="0"/>
                <a:cs typeface="Times New Roman" pitchFamily="18" charset="0"/>
              </a:rPr>
              <a:t>It was accused</a:t>
            </a:r>
            <a:r>
              <a:rPr lang="en-CA" baseline="0" dirty="0">
                <a:latin typeface="Times New Roman" pitchFamily="18" charset="0"/>
                <a:cs typeface="Times New Roman" pitchFamily="18" charset="0"/>
              </a:rPr>
              <a:t> for </a:t>
            </a:r>
            <a:r>
              <a:rPr lang="en-CA" dirty="0">
                <a:latin typeface="Times New Roman" pitchFamily="18" charset="0"/>
                <a:cs typeface="Times New Roman" pitchFamily="18" charset="0"/>
              </a:rPr>
              <a:t>wrongfully advertising Happy Meals to Kids.</a:t>
            </a:r>
          </a:p>
        </p:txBody>
      </p:sp>
      <p:sp>
        <p:nvSpPr>
          <p:cNvPr id="1048614" name="Slide Number Placeholder 3"/>
          <p:cNvSpPr>
            <a:spLocks noGrp="1"/>
          </p:cNvSpPr>
          <p:nvPr>
            <p:ph type="sldNum" sz="quarter" idx="10"/>
          </p:nvPr>
        </p:nvSpPr>
        <p:spPr/>
        <p:txBody>
          <a:bodyPr/>
          <a:lstStyle/>
          <a:p>
            <a:fld id="{896D37C2-3148-41A4-8F10-0F7DFE276874}" type="slidenum">
              <a:rPr lang="en-CA" smtClean="0"/>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Slide Image Placeholder 1"/>
          <p:cNvSpPr>
            <a:spLocks noGrp="1" noRot="1" noChangeAspect="1"/>
          </p:cNvSpPr>
          <p:nvPr>
            <p:ph type="sldImg"/>
          </p:nvPr>
        </p:nvSpPr>
        <p:spPr/>
      </p:sp>
      <p:sp>
        <p:nvSpPr>
          <p:cNvPr id="1048618" name="Notes Placeholder 2"/>
          <p:cNvSpPr>
            <a:spLocks noGrp="1"/>
          </p:cNvSpPr>
          <p:nvPr>
            <p:ph type="body" idx="1"/>
          </p:nvPr>
        </p:nvSpPr>
        <p:spPr/>
        <p:txBody>
          <a:bodyPr>
            <a:normAutofit/>
          </a:bodyPr>
          <a:lstStyle/>
          <a:p>
            <a:r>
              <a:rPr lang="en-CA" dirty="0">
                <a:latin typeface="Times New Roman" pitchFamily="18" charset="0"/>
                <a:cs typeface="Times New Roman" pitchFamily="18" charset="0"/>
              </a:rPr>
              <a:t>The management promised</a:t>
            </a:r>
            <a:r>
              <a:rPr lang="en-CA" baseline="0" dirty="0">
                <a:latin typeface="Times New Roman" pitchFamily="18" charset="0"/>
                <a:cs typeface="Times New Roman" pitchFamily="18" charset="0"/>
              </a:rPr>
              <a:t> to act responsibly on the matter</a:t>
            </a:r>
            <a:endParaRPr lang="en-CA" dirty="0">
              <a:latin typeface="Times New Roman" pitchFamily="18" charset="0"/>
              <a:cs typeface="Times New Roman" pitchFamily="18" charset="0"/>
            </a:endParaRPr>
          </a:p>
        </p:txBody>
      </p:sp>
      <p:sp>
        <p:nvSpPr>
          <p:cNvPr id="1048619" name="Slide Number Placeholder 3"/>
          <p:cNvSpPr>
            <a:spLocks noGrp="1"/>
          </p:cNvSpPr>
          <p:nvPr>
            <p:ph type="sldNum" sz="quarter" idx="10"/>
          </p:nvPr>
        </p:nvSpPr>
        <p:spPr/>
        <p:txBody>
          <a:bodyPr/>
          <a:lstStyle/>
          <a:p>
            <a:fld id="{896D37C2-3148-41A4-8F10-0F7DFE276874}" type="slidenum">
              <a:rPr lang="en-CA" smtClean="0"/>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Slide Image Placeholder 1"/>
          <p:cNvSpPr>
            <a:spLocks noGrp="1" noRot="1" noChangeAspect="1"/>
          </p:cNvSpPr>
          <p:nvPr>
            <p:ph type="sldImg"/>
          </p:nvPr>
        </p:nvSpPr>
        <p:spPr/>
      </p:sp>
      <p:sp>
        <p:nvSpPr>
          <p:cNvPr id="1048623" name="Notes Placeholder 2"/>
          <p:cNvSpPr>
            <a:spLocks noGrp="1"/>
          </p:cNvSpPr>
          <p:nvPr>
            <p:ph type="body" idx="1"/>
          </p:nvPr>
        </p:nvSpPr>
        <p:spPr/>
        <p:txBody>
          <a:bodyPr>
            <a:normAutofit/>
          </a:bodyPr>
          <a:lstStyle/>
          <a:p>
            <a:r>
              <a:rPr lang="en-CA" sz="1200" dirty="0">
                <a:latin typeface="Times New Roman" pitchFamily="18" charset="0"/>
                <a:cs typeface="Times New Roman" pitchFamily="18" charset="0"/>
              </a:rPr>
              <a:t>McDonald corporation has,</a:t>
            </a:r>
            <a:r>
              <a:rPr lang="en-CA" sz="1200" baseline="0" dirty="0">
                <a:latin typeface="Times New Roman" pitchFamily="18" charset="0"/>
                <a:cs typeface="Times New Roman" pitchFamily="18" charset="0"/>
              </a:rPr>
              <a:t> however, employed various strategies to keep public image</a:t>
            </a:r>
            <a:endParaRPr lang="en-CA" sz="1200" dirty="0">
              <a:latin typeface="Times New Roman" pitchFamily="18" charset="0"/>
              <a:cs typeface="Times New Roman" pitchFamily="18" charset="0"/>
            </a:endParaRPr>
          </a:p>
        </p:txBody>
      </p:sp>
      <p:sp>
        <p:nvSpPr>
          <p:cNvPr id="1048624" name="Slide Number Placeholder 3"/>
          <p:cNvSpPr>
            <a:spLocks noGrp="1"/>
          </p:cNvSpPr>
          <p:nvPr>
            <p:ph type="sldNum" sz="quarter" idx="10"/>
          </p:nvPr>
        </p:nvSpPr>
        <p:spPr/>
        <p:txBody>
          <a:bodyPr/>
          <a:lstStyle/>
          <a:p>
            <a:fld id="{896D37C2-3148-41A4-8F10-0F7DFE276874}" type="slidenum">
              <a:rPr lang="en-CA" smtClean="0"/>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Slide Image Placeholder 1"/>
          <p:cNvSpPr>
            <a:spLocks noGrp="1" noRot="1" noChangeAspect="1"/>
          </p:cNvSpPr>
          <p:nvPr>
            <p:ph type="sldImg"/>
          </p:nvPr>
        </p:nvSpPr>
        <p:spPr/>
      </p:sp>
      <p:sp>
        <p:nvSpPr>
          <p:cNvPr id="1048628" name="Notes Placeholder 2"/>
          <p:cNvSpPr>
            <a:spLocks noGrp="1"/>
          </p:cNvSpPr>
          <p:nvPr>
            <p:ph type="body" idx="1"/>
          </p:nvPr>
        </p:nvSpPr>
        <p:spPr/>
        <p:txBody>
          <a:bodyPr>
            <a:normAutofit/>
          </a:bodyPr>
          <a:lstStyle/>
          <a:p>
            <a:r>
              <a:rPr lang="en-CA" sz="1200" dirty="0">
                <a:latin typeface="Times New Roman" pitchFamily="18" charset="0"/>
                <a:cs typeface="Times New Roman" pitchFamily="18" charset="0"/>
              </a:rPr>
              <a:t>The corporation has a large population</a:t>
            </a:r>
            <a:r>
              <a:rPr lang="en-CA" sz="1200" baseline="0" dirty="0">
                <a:latin typeface="Times New Roman" pitchFamily="18" charset="0"/>
                <a:cs typeface="Times New Roman" pitchFamily="18" charset="0"/>
              </a:rPr>
              <a:t> of customers all over the world.</a:t>
            </a:r>
            <a:endParaRPr lang="en-CA" sz="1200" dirty="0">
              <a:latin typeface="Times New Roman" pitchFamily="18" charset="0"/>
              <a:cs typeface="Times New Roman" pitchFamily="18" charset="0"/>
            </a:endParaRPr>
          </a:p>
        </p:txBody>
      </p:sp>
      <p:sp>
        <p:nvSpPr>
          <p:cNvPr id="1048629" name="Slide Number Placeholder 3"/>
          <p:cNvSpPr>
            <a:spLocks noGrp="1"/>
          </p:cNvSpPr>
          <p:nvPr>
            <p:ph type="sldNum" sz="quarter" idx="10"/>
          </p:nvPr>
        </p:nvSpPr>
        <p:spPr/>
        <p:txBody>
          <a:bodyPr/>
          <a:lstStyle/>
          <a:p>
            <a:fld id="{896D37C2-3148-41A4-8F10-0F7DFE276874}" type="slidenum">
              <a:rPr lang="en-CA" smtClean="0"/>
              <a:t>7</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048598"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599"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lstStyle>
          <a:p>
            <a:r>
              <a:rPr kumimoji="0" lang="en-US"/>
              <a:t>Click to edit Master title style</a:t>
            </a:r>
          </a:p>
        </p:txBody>
      </p:sp>
      <p:sp>
        <p:nvSpPr>
          <p:cNvPr id="1048600"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en-US"/>
              <a:t>Click to edit Master subtitle style</a:t>
            </a:r>
          </a:p>
        </p:txBody>
      </p:sp>
      <p:sp>
        <p:nvSpPr>
          <p:cNvPr id="1048601" name="Date Placeholder 3"/>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02" name="Footer Placeholder 4"/>
          <p:cNvSpPr>
            <a:spLocks noGrp="1"/>
          </p:cNvSpPr>
          <p:nvPr>
            <p:ph type="ftr" sz="quarter" idx="11"/>
          </p:nvPr>
        </p:nvSpPr>
        <p:spPr/>
        <p:txBody>
          <a:bodyPr/>
          <a:lstStyle/>
          <a:p>
            <a:endParaRPr lang="en-CA"/>
          </a:p>
        </p:txBody>
      </p:sp>
      <p:sp>
        <p:nvSpPr>
          <p:cNvPr id="1048603" name="Slide Number Placeholder 5"/>
          <p:cNvSpPr>
            <a:spLocks noGrp="1"/>
          </p:cNvSpPr>
          <p:nvPr>
            <p:ph type="sldNum" sz="quarter" idx="12"/>
          </p:nvPr>
        </p:nvSpPr>
        <p:spPr/>
        <p:txBody>
          <a:bodyPr/>
          <a:lstStyle/>
          <a:p>
            <a:fld id="{41836D8C-0E90-4559-8322-BC8D4D635DF5}" type="slidenum">
              <a:rPr lang="en-CA" smtClean="0"/>
              <a:t>‹#›</a:t>
            </a:fld>
            <a:endParaRPr lang="en-CA"/>
          </a:p>
        </p:txBody>
      </p:sp>
      <p:sp>
        <p:nvSpPr>
          <p:cNvPr id="1048604"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3"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1048584"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585" name="Date Placeholder 3"/>
          <p:cNvSpPr>
            <a:spLocks noGrp="1"/>
          </p:cNvSpPr>
          <p:nvPr>
            <p:ph type="dt" sz="half" idx="10"/>
          </p:nvPr>
        </p:nvSpPr>
        <p:spPr/>
        <p:txBody>
          <a:bodyPr/>
          <a:lstStyle/>
          <a:p>
            <a:fld id="{4B7AACBC-86BA-4681-BBF7-EC99B7FE2674}" type="datetimeFigureOut">
              <a:rPr lang="en-CA" smtClean="0"/>
              <a:t>2019-08-30</a:t>
            </a:fld>
            <a:endParaRPr lang="en-CA"/>
          </a:p>
        </p:txBody>
      </p:sp>
      <p:sp>
        <p:nvSpPr>
          <p:cNvPr id="1048586" name="Footer Placeholder 4"/>
          <p:cNvSpPr>
            <a:spLocks noGrp="1"/>
          </p:cNvSpPr>
          <p:nvPr>
            <p:ph type="ftr" sz="quarter" idx="11"/>
          </p:nvPr>
        </p:nvSpPr>
        <p:spPr/>
        <p:txBody>
          <a:bodyPr/>
          <a:lstStyle/>
          <a:p>
            <a:endParaRPr lang="en-CA"/>
          </a:p>
        </p:txBody>
      </p:sp>
      <p:sp>
        <p:nvSpPr>
          <p:cNvPr id="1048587" name="Slide Number Placeholder 5"/>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1048656"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57"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58"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lstStyle>
          <a:p>
            <a:r>
              <a:rPr kumimoji="0" lang="en-US"/>
              <a:t>Click to edit Master title style</a:t>
            </a:r>
          </a:p>
        </p:txBody>
      </p:sp>
      <p:sp>
        <p:nvSpPr>
          <p:cNvPr id="1048659"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kumimoji="0" lang="en-US"/>
              <a:t>Click to edit Master text styles</a:t>
            </a:r>
          </a:p>
        </p:txBody>
      </p:sp>
      <p:sp>
        <p:nvSpPr>
          <p:cNvPr id="1048660" name="Date Placeholder 3"/>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61" name="Footer Placeholder 4"/>
          <p:cNvSpPr>
            <a:spLocks noGrp="1"/>
          </p:cNvSpPr>
          <p:nvPr>
            <p:ph type="ftr" sz="quarter" idx="11"/>
          </p:nvPr>
        </p:nvSpPr>
        <p:spPr/>
        <p:txBody>
          <a:bodyPr/>
          <a:lstStyle/>
          <a:p>
            <a:endParaRPr lang="en-CA"/>
          </a:p>
        </p:txBody>
      </p:sp>
      <p:sp>
        <p:nvSpPr>
          <p:cNvPr id="1048662" name="Slide Number Placeholder 5"/>
          <p:cNvSpPr>
            <a:spLocks noGrp="1"/>
          </p:cNvSpPr>
          <p:nvPr>
            <p:ph type="sldNum" sz="quarter" idx="12"/>
          </p:nvPr>
        </p:nvSpPr>
        <p:spPr/>
        <p:txBody>
          <a:bodyPr/>
          <a:lstStyle/>
          <a:p>
            <a:fld id="{41836D8C-0E90-4559-8322-BC8D4D635DF5}"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3" name="Title 1"/>
          <p:cNvSpPr>
            <a:spLocks noGrp="1"/>
          </p:cNvSpPr>
          <p:nvPr>
            <p:ph type="title"/>
          </p:nvPr>
        </p:nvSpPr>
        <p:spPr/>
        <p:txBody>
          <a:bodyPr/>
          <a:lstStyle/>
          <a:p>
            <a:r>
              <a:rPr kumimoji="0" lang="en-US"/>
              <a:t>Click to edit Master title style</a:t>
            </a:r>
          </a:p>
        </p:txBody>
      </p:sp>
      <p:sp>
        <p:nvSpPr>
          <p:cNvPr id="1048664"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65"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66" name="Date Placeholder 4"/>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67" name="Footer Placeholder 5"/>
          <p:cNvSpPr>
            <a:spLocks noGrp="1"/>
          </p:cNvSpPr>
          <p:nvPr>
            <p:ph type="ftr" sz="quarter" idx="11"/>
          </p:nvPr>
        </p:nvSpPr>
        <p:spPr/>
        <p:txBody>
          <a:bodyPr/>
          <a:lstStyle/>
          <a:p>
            <a:endParaRPr lang="en-CA"/>
          </a:p>
        </p:txBody>
      </p:sp>
      <p:sp>
        <p:nvSpPr>
          <p:cNvPr id="1048668" name="Slide Number Placeholder 6"/>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69" name="Title 1"/>
          <p:cNvSpPr>
            <a:spLocks noGrp="1"/>
          </p:cNvSpPr>
          <p:nvPr>
            <p:ph type="title"/>
          </p:nvPr>
        </p:nvSpPr>
        <p:spPr/>
        <p:txBody>
          <a:bodyPr/>
          <a:lstStyle/>
          <a:p>
            <a:r>
              <a:rPr kumimoji="0" lang="en-US"/>
              <a:t>Click to edit Master title style</a:t>
            </a:r>
          </a:p>
        </p:txBody>
      </p:sp>
      <p:sp>
        <p:nvSpPr>
          <p:cNvPr id="1048670"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a:t>Click to edit Master text styles</a:t>
            </a:r>
          </a:p>
        </p:txBody>
      </p:sp>
      <p:sp>
        <p:nvSpPr>
          <p:cNvPr id="1048671"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72"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en-US"/>
              <a:t>Click to edit Master text styles</a:t>
            </a:r>
          </a:p>
        </p:txBody>
      </p:sp>
      <p:sp>
        <p:nvSpPr>
          <p:cNvPr id="1048673"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74" name="Date Placeholder 6"/>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75" name="Footer Placeholder 7"/>
          <p:cNvSpPr>
            <a:spLocks noGrp="1"/>
          </p:cNvSpPr>
          <p:nvPr>
            <p:ph type="ftr" sz="quarter" idx="11"/>
          </p:nvPr>
        </p:nvSpPr>
        <p:spPr/>
        <p:txBody>
          <a:bodyPr/>
          <a:lstStyle/>
          <a:p>
            <a:endParaRPr lang="en-CA"/>
          </a:p>
        </p:txBody>
      </p:sp>
      <p:sp>
        <p:nvSpPr>
          <p:cNvPr id="1048676" name="Slide Number Placeholder 8"/>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2" name="Title 1"/>
          <p:cNvSpPr>
            <a:spLocks noGrp="1"/>
          </p:cNvSpPr>
          <p:nvPr>
            <p:ph type="title"/>
          </p:nvPr>
        </p:nvSpPr>
        <p:spPr/>
        <p:txBody>
          <a:bodyPr/>
          <a:lstStyle/>
          <a:p>
            <a:r>
              <a:rPr kumimoji="0" lang="en-US"/>
              <a:t>Click to edit Master title style</a:t>
            </a:r>
          </a:p>
        </p:txBody>
      </p:sp>
      <p:sp>
        <p:nvSpPr>
          <p:cNvPr id="1048633" name="Date Placeholder 2"/>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34" name="Footer Placeholder 3"/>
          <p:cNvSpPr>
            <a:spLocks noGrp="1"/>
          </p:cNvSpPr>
          <p:nvPr>
            <p:ph type="ftr" sz="quarter" idx="11"/>
          </p:nvPr>
        </p:nvSpPr>
        <p:spPr/>
        <p:txBody>
          <a:bodyPr/>
          <a:lstStyle/>
          <a:p>
            <a:endParaRPr lang="en-CA"/>
          </a:p>
        </p:txBody>
      </p:sp>
      <p:sp>
        <p:nvSpPr>
          <p:cNvPr id="1048635" name="Slide Number Placeholder 4"/>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48677" name="Date Placeholder 1"/>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78" name="Footer Placeholder 2"/>
          <p:cNvSpPr>
            <a:spLocks noGrp="1"/>
          </p:cNvSpPr>
          <p:nvPr>
            <p:ph type="ftr" sz="quarter" idx="11"/>
          </p:nvPr>
        </p:nvSpPr>
        <p:spPr/>
        <p:txBody>
          <a:bodyPr/>
          <a:lstStyle/>
          <a:p>
            <a:endParaRPr lang="en-CA"/>
          </a:p>
        </p:txBody>
      </p:sp>
      <p:sp>
        <p:nvSpPr>
          <p:cNvPr id="1048679" name="Slide Number Placeholder 3"/>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80"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lstStyle>
          <a:p>
            <a:r>
              <a:rPr kumimoji="0" lang="en-US"/>
              <a:t>Click to edit Master title style</a:t>
            </a:r>
          </a:p>
        </p:txBody>
      </p:sp>
      <p:sp>
        <p:nvSpPr>
          <p:cNvPr id="1048681"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82"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en-US"/>
              <a:t>Click to edit Master text styles</a:t>
            </a:r>
          </a:p>
        </p:txBody>
      </p:sp>
      <p:sp>
        <p:nvSpPr>
          <p:cNvPr id="1048683" name="Date Placeholder 4"/>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84" name="Footer Placeholder 5"/>
          <p:cNvSpPr>
            <a:spLocks noGrp="1"/>
          </p:cNvSpPr>
          <p:nvPr>
            <p:ph type="ftr" sz="quarter" idx="11"/>
          </p:nvPr>
        </p:nvSpPr>
        <p:spPr/>
        <p:txBody>
          <a:bodyPr/>
          <a:lstStyle/>
          <a:p>
            <a:endParaRPr lang="en-CA"/>
          </a:p>
        </p:txBody>
      </p:sp>
      <p:sp>
        <p:nvSpPr>
          <p:cNvPr id="1048685" name="Slide Number Placeholder 6"/>
          <p:cNvSpPr>
            <a:spLocks noGrp="1"/>
          </p:cNvSpPr>
          <p:nvPr>
            <p:ph type="sldNum" sz="quarter" idx="12"/>
          </p:nvPr>
        </p:nvSpPr>
        <p:spPr/>
        <p:txBody>
          <a:bodyPr/>
          <a:lstStyle/>
          <a:p>
            <a:fld id="{41836D8C-0E90-4559-8322-BC8D4D635DF5}" type="slidenum">
              <a:rPr lang="en-CA" smtClean="0"/>
              <a:t>‹#›</a:t>
            </a:fld>
            <a:endParaRPr lang="en-CA"/>
          </a:p>
        </p:txBody>
      </p:sp>
      <p:sp>
        <p:nvSpPr>
          <p:cNvPr id="1048686"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87"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1048643" name="Title 1"/>
          <p:cNvSpPr>
            <a:spLocks noGrp="1"/>
          </p:cNvSpPr>
          <p:nvPr>
            <p:ph type="title"/>
          </p:nvPr>
        </p:nvSpPr>
        <p:spPr>
          <a:xfrm>
            <a:off x="164592" y="155448"/>
            <a:ext cx="2525150" cy="978408"/>
          </a:xfrm>
        </p:spPr>
        <p:txBody>
          <a:bodyPr lIns="73152" bIns="0" anchor="b">
            <a:sp3d prstMaterial="matte"/>
          </a:bodyPr>
          <a:lstStyle>
            <a:lvl1pPr algn="l">
              <a:defRPr sz="2000" b="0"/>
            </a:lvl1pPr>
          </a:lstStyle>
          <a:p>
            <a:r>
              <a:rPr kumimoji="0" lang="en-US"/>
              <a:t>Click to edit Master title style</a:t>
            </a:r>
          </a:p>
        </p:txBody>
      </p:sp>
      <p:sp>
        <p:nvSpPr>
          <p:cNvPr id="1048644"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en-US"/>
              <a:t>Click icon to add picture</a:t>
            </a:r>
            <a:endParaRPr kumimoji="0" lang="en-US" dirty="0"/>
          </a:p>
        </p:txBody>
      </p:sp>
      <p:sp>
        <p:nvSpPr>
          <p:cNvPr id="1048645"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en-US"/>
              <a:t>Click to edit Master text styles</a:t>
            </a:r>
          </a:p>
        </p:txBody>
      </p:sp>
      <p:sp>
        <p:nvSpPr>
          <p:cNvPr id="1048646" name="Date Placeholder 4"/>
          <p:cNvSpPr>
            <a:spLocks noGrp="1"/>
          </p:cNvSpPr>
          <p:nvPr>
            <p:ph type="dt" sz="half" idx="10"/>
          </p:nvPr>
        </p:nvSpPr>
        <p:spPr>
          <a:xfrm>
            <a:off x="164592" y="1170432"/>
            <a:ext cx="2523744" cy="201168"/>
          </a:xfrm>
        </p:spPr>
        <p:txBody>
          <a:bodyPr/>
          <a:lstStyle/>
          <a:p>
            <a:fld id="{4B7AACBC-86BA-4681-BBF7-EC99B7FE2674}" type="datetimeFigureOut">
              <a:rPr lang="en-CA" smtClean="0"/>
              <a:t>2019-08-30</a:t>
            </a:fld>
            <a:endParaRPr lang="en-CA"/>
          </a:p>
        </p:txBody>
      </p:sp>
      <p:sp>
        <p:nvSpPr>
          <p:cNvPr id="1048647"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48"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49"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CA"/>
          </a:p>
        </p:txBody>
      </p:sp>
      <p:sp>
        <p:nvSpPr>
          <p:cNvPr id="1048650" name="Slide Number Placeholder 6"/>
          <p:cNvSpPr>
            <a:spLocks noGrp="1"/>
          </p:cNvSpPr>
          <p:nvPr>
            <p:ph type="sldNum" sz="quarter" idx="12"/>
          </p:nvPr>
        </p:nvSpPr>
        <p:spPr>
          <a:xfrm>
            <a:off x="8339328" y="1170432"/>
            <a:ext cx="733864" cy="201168"/>
          </a:xfrm>
        </p:spPr>
        <p:txBody>
          <a:bodyPr/>
          <a:lstStyle/>
          <a:p>
            <a:fld id="{41836D8C-0E90-4559-8322-BC8D4D635DF5}"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51" name="Title 1"/>
          <p:cNvSpPr>
            <a:spLocks noGrp="1"/>
          </p:cNvSpPr>
          <p:nvPr>
            <p:ph type="title"/>
          </p:nvPr>
        </p:nvSpPr>
        <p:spPr/>
        <p:txBody>
          <a:bodyPr/>
          <a:lstStyle/>
          <a:p>
            <a:r>
              <a:rPr kumimoji="0" lang="en-US"/>
              <a:t>Click to edit Master title style</a:t>
            </a:r>
          </a:p>
        </p:txBody>
      </p:sp>
      <p:sp>
        <p:nvSpPr>
          <p:cNvPr id="1048652"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53" name="Date Placeholder 3"/>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54" name="Footer Placeholder 4"/>
          <p:cNvSpPr>
            <a:spLocks noGrp="1"/>
          </p:cNvSpPr>
          <p:nvPr>
            <p:ph type="ftr" sz="quarter" idx="11"/>
          </p:nvPr>
        </p:nvSpPr>
        <p:spPr/>
        <p:txBody>
          <a:bodyPr/>
          <a:lstStyle/>
          <a:p>
            <a:endParaRPr lang="en-CA"/>
          </a:p>
        </p:txBody>
      </p:sp>
      <p:sp>
        <p:nvSpPr>
          <p:cNvPr id="1048655" name="Slide Number Placeholder 5"/>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48636"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37"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38"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1048639"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48640" name="Date Placeholder 3"/>
          <p:cNvSpPr>
            <a:spLocks noGrp="1"/>
          </p:cNvSpPr>
          <p:nvPr>
            <p:ph type="dt" sz="half" idx="10"/>
          </p:nvPr>
        </p:nvSpPr>
        <p:spPr/>
        <p:txBody>
          <a:bodyPr/>
          <a:lstStyle/>
          <a:p>
            <a:fld id="{4B7AACBC-86BA-4681-BBF7-EC99B7FE2674}" type="datetimeFigureOut">
              <a:rPr lang="en-CA" smtClean="0"/>
              <a:t>2019-08-30</a:t>
            </a:fld>
            <a:endParaRPr lang="en-CA"/>
          </a:p>
        </p:txBody>
      </p:sp>
      <p:sp>
        <p:nvSpPr>
          <p:cNvPr id="1048641" name="Footer Placeholder 4"/>
          <p:cNvSpPr>
            <a:spLocks noGrp="1"/>
          </p:cNvSpPr>
          <p:nvPr>
            <p:ph type="ftr" sz="quarter" idx="11"/>
          </p:nvPr>
        </p:nvSpPr>
        <p:spPr>
          <a:xfrm>
            <a:off x="2640597" y="6377459"/>
            <a:ext cx="3836404" cy="365125"/>
          </a:xfrm>
        </p:spPr>
        <p:txBody>
          <a:bodyPr/>
          <a:lstStyle/>
          <a:p>
            <a:endParaRPr lang="en-CA"/>
          </a:p>
        </p:txBody>
      </p:sp>
      <p:sp>
        <p:nvSpPr>
          <p:cNvPr id="1048642" name="Slide Number Placeholder 5"/>
          <p:cNvSpPr>
            <a:spLocks noGrp="1"/>
          </p:cNvSpPr>
          <p:nvPr>
            <p:ph type="sldNum" sz="quarter" idx="12"/>
          </p:nvPr>
        </p:nvSpPr>
        <p:spPr/>
        <p:txBody>
          <a:bodyPr/>
          <a:lstStyle/>
          <a:p>
            <a:fld id="{41836D8C-0E90-4559-8322-BC8D4D635DF5}"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57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578"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1048579"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48580"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lstStyle>
          <a:p>
            <a:fld id="{4B7AACBC-86BA-4681-BBF7-EC99B7FE2674}" type="datetimeFigureOut">
              <a:rPr lang="en-CA" smtClean="0"/>
              <a:t>2019-08-30</a:t>
            </a:fld>
            <a:endParaRPr lang="en-CA"/>
          </a:p>
        </p:txBody>
      </p:sp>
      <p:sp>
        <p:nvSpPr>
          <p:cNvPr id="1048581"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lstStyle>
          <a:p>
            <a:endParaRPr lang="en-CA"/>
          </a:p>
        </p:txBody>
      </p:sp>
      <p:sp>
        <p:nvSpPr>
          <p:cNvPr id="1048582"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lstStyle>
          <a:p>
            <a:fld id="{41836D8C-0E90-4559-8322-BC8D4D635DF5}"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ctrTitle"/>
          </p:nvPr>
        </p:nvSpPr>
        <p:spPr/>
        <p:txBody>
          <a:bodyPr>
            <a:normAutofit/>
          </a:bodyPr>
          <a:lstStyle/>
          <a:p>
            <a:r>
              <a:rPr lang="en-CA" sz="2000" dirty="0">
                <a:latin typeface="Times New Roman" pitchFamily="18" charset="0"/>
                <a:cs typeface="Times New Roman" pitchFamily="18" charset="0"/>
              </a:rPr>
              <a:t>The McDonalds</a:t>
            </a:r>
          </a:p>
        </p:txBody>
      </p:sp>
      <p:sp>
        <p:nvSpPr>
          <p:cNvPr id="1048606" name="Subtitle 2"/>
          <p:cNvSpPr>
            <a:spLocks noGrp="1"/>
          </p:cNvSpPr>
          <p:nvPr>
            <p:ph type="subTitle" idx="1"/>
          </p:nvPr>
        </p:nvSpPr>
        <p:spPr/>
        <p:txBody>
          <a:bodyPr>
            <a:normAutofit/>
          </a:bodyPr>
          <a:lstStyle/>
          <a:p>
            <a:r>
              <a:rPr lang="en-CA" sz="2000" dirty="0">
                <a:latin typeface="Times New Roman" pitchFamily="18" charset="0"/>
                <a:cs typeface="Times New Roman" pitchFamily="18" charset="0"/>
              </a:rPr>
              <a:t>Legal Issues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Introduction </a:t>
            </a:r>
          </a:p>
        </p:txBody>
      </p:sp>
      <p:sp>
        <p:nvSpPr>
          <p:cNvPr id="1048589" name="Content Placeholder 2"/>
          <p:cNvSpPr>
            <a:spLocks noGrp="1"/>
          </p:cNvSpPr>
          <p:nvPr>
            <p:ph idx="1"/>
          </p:nvPr>
        </p:nvSpPr>
        <p:spPr/>
        <p:txBody>
          <a:bodyPr>
            <a:noAutofit/>
          </a:bodyPr>
          <a:lstStyle/>
          <a:p>
            <a:pPr>
              <a:lnSpc>
                <a:spcPct val="200000"/>
              </a:lnSpc>
            </a:pPr>
            <a:r>
              <a:rPr lang="en-CA" sz="2000" dirty="0">
                <a:latin typeface="Times New Roman" pitchFamily="18" charset="0"/>
                <a:cs typeface="Times New Roman" pitchFamily="18" charset="0"/>
              </a:rPr>
              <a:t>McDonald’s corporation deals with the selling of fast food in different regions of the world. </a:t>
            </a:r>
          </a:p>
          <a:p>
            <a:pPr>
              <a:lnSpc>
                <a:spcPct val="200000"/>
              </a:lnSpc>
            </a:pPr>
            <a:r>
              <a:rPr lang="en-CA" sz="2000" dirty="0">
                <a:latin typeface="Times New Roman" pitchFamily="18" charset="0"/>
                <a:cs typeface="Times New Roman" pitchFamily="18" charset="0"/>
              </a:rPr>
              <a:t>The corporation runs more than 30, 000 restaurants in the six continents (Green 2015). </a:t>
            </a:r>
          </a:p>
          <a:p>
            <a:pPr>
              <a:lnSpc>
                <a:spcPct val="200000"/>
              </a:lnSpc>
            </a:pPr>
            <a:r>
              <a:rPr lang="en-CA" sz="2000" dirty="0">
                <a:latin typeface="Times New Roman" pitchFamily="18" charset="0"/>
                <a:cs typeface="Times New Roman" pitchFamily="18" charset="0"/>
              </a:rPr>
              <a:t>The company operates in approximately a hundred countries in the world. </a:t>
            </a:r>
          </a:p>
          <a:p>
            <a:pPr>
              <a:lnSpc>
                <a:spcPct val="200000"/>
              </a:lnSpc>
            </a:pPr>
            <a:r>
              <a:rPr lang="en-CA" sz="2000" dirty="0">
                <a:latin typeface="Times New Roman" pitchFamily="18" charset="0"/>
                <a:cs typeface="Times New Roman" pitchFamily="18" charset="0"/>
              </a:rPr>
              <a:t>It has a lot of stakeholders, starting from employees, shareholders, partners, and customers.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Cont...</a:t>
            </a:r>
          </a:p>
        </p:txBody>
      </p:sp>
      <p:sp>
        <p:nvSpPr>
          <p:cNvPr id="1048594" name="Content Placeholder 2"/>
          <p:cNvSpPr>
            <a:spLocks noGrp="1"/>
          </p:cNvSpPr>
          <p:nvPr>
            <p:ph idx="1"/>
          </p:nvPr>
        </p:nvSpPr>
        <p:spPr/>
        <p:txBody>
          <a:bodyPr>
            <a:noAutofit/>
          </a:bodyPr>
          <a:lstStyle/>
          <a:p>
            <a:pPr>
              <a:lnSpc>
                <a:spcPct val="200000"/>
              </a:lnSpc>
            </a:pPr>
            <a:r>
              <a:rPr lang="en-CA" sz="2000" dirty="0">
                <a:latin typeface="Times New Roman" pitchFamily="18" charset="0"/>
                <a:cs typeface="Times New Roman" pitchFamily="18" charset="0"/>
              </a:rPr>
              <a:t>McDonald’s Corporation is normally challenged for its ethical standards.</a:t>
            </a:r>
          </a:p>
          <a:p>
            <a:pPr lvl="0">
              <a:lnSpc>
                <a:spcPct val="200000"/>
              </a:lnSpc>
            </a:pPr>
            <a:r>
              <a:rPr lang="en-CA" sz="2000" dirty="0">
                <a:latin typeface="Times New Roman" pitchFamily="18" charset="0"/>
                <a:cs typeface="Times New Roman" pitchFamily="18" charset="0"/>
              </a:rPr>
              <a:t>It is the most criticised corporation for its operations</a:t>
            </a:r>
          </a:p>
          <a:p>
            <a:pPr lvl="0">
              <a:lnSpc>
                <a:spcPct val="200000"/>
              </a:lnSpc>
            </a:pPr>
            <a:r>
              <a:rPr lang="en-CA" sz="2000" dirty="0">
                <a:latin typeface="Times New Roman" pitchFamily="18" charset="0"/>
                <a:cs typeface="Times New Roman" pitchFamily="18" charset="0"/>
              </a:rPr>
              <a:t>Examples of the areas of criticism include: Unethical practices, Sell of fatty foods, Exploitative advertisement, Unfriendly to unions, Low payments of workers and False advertisements (</a:t>
            </a:r>
            <a:r>
              <a:rPr lang="en-CA" sz="2000" dirty="0" err="1">
                <a:latin typeface="Times New Roman" pitchFamily="18" charset="0"/>
                <a:cs typeface="Times New Roman" pitchFamily="18" charset="0"/>
              </a:rPr>
              <a:t>Boyland</a:t>
            </a:r>
            <a:r>
              <a:rPr lang="en-CA" sz="2000" dirty="0">
                <a:latin typeface="Times New Roman" pitchFamily="18" charset="0"/>
                <a:cs typeface="Times New Roman" pitchFamily="18" charset="0"/>
              </a:rPr>
              <a:t> et al., 2015)</a:t>
            </a:r>
          </a:p>
          <a:p>
            <a:pPr lvl="0">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Example of a legal case </a:t>
            </a:r>
          </a:p>
        </p:txBody>
      </p:sp>
      <p:sp>
        <p:nvSpPr>
          <p:cNvPr id="1048611" name="Content Placeholder 2"/>
          <p:cNvSpPr>
            <a:spLocks noGrp="1"/>
          </p:cNvSpPr>
          <p:nvPr>
            <p:ph idx="1"/>
          </p:nvPr>
        </p:nvSpPr>
        <p:spPr/>
        <p:txBody>
          <a:bodyPr>
            <a:noAutofit/>
          </a:bodyPr>
          <a:lstStyle/>
          <a:p>
            <a:pPr>
              <a:lnSpc>
                <a:spcPct val="220000"/>
              </a:lnSpc>
            </a:pPr>
            <a:r>
              <a:rPr lang="en-CA" sz="2000" dirty="0">
                <a:latin typeface="Times New Roman" pitchFamily="18" charset="0"/>
                <a:cs typeface="Times New Roman" pitchFamily="18" charset="0"/>
              </a:rPr>
              <a:t>McDonald faced a criticism regarding the advertisement of their food to children less than 13 years in Quebec. </a:t>
            </a:r>
          </a:p>
          <a:p>
            <a:pPr>
              <a:lnSpc>
                <a:spcPct val="220000"/>
              </a:lnSpc>
            </a:pPr>
            <a:r>
              <a:rPr lang="en-CA" sz="2000" dirty="0">
                <a:latin typeface="Times New Roman" pitchFamily="18" charset="0"/>
                <a:cs typeface="Times New Roman" pitchFamily="18" charset="0"/>
              </a:rPr>
              <a:t>A  Canadian dad of three sued the McDonald for wrongfully advertising Happy Meals to kids. </a:t>
            </a:r>
          </a:p>
          <a:p>
            <a:pPr>
              <a:lnSpc>
                <a:spcPct val="220000"/>
              </a:lnSpc>
            </a:pPr>
            <a:r>
              <a:rPr lang="en-CA" sz="2000" dirty="0">
                <a:latin typeface="Times New Roman" pitchFamily="18" charset="0"/>
                <a:cs typeface="Times New Roman" pitchFamily="18" charset="0"/>
              </a:rPr>
              <a:t>The organization violated laws in Quebec that oppose the advertisement of items to children less than thirteen years of age (</a:t>
            </a:r>
            <a:r>
              <a:rPr lang="en-CA" sz="2000" dirty="0" err="1">
                <a:latin typeface="Times New Roman" pitchFamily="18" charset="0"/>
                <a:cs typeface="Times New Roman" pitchFamily="18" charset="0"/>
              </a:rPr>
              <a:t>Olšanová</a:t>
            </a:r>
            <a:r>
              <a:rPr lang="en-CA" sz="2000" dirty="0">
                <a:latin typeface="Times New Roman" pitchFamily="18" charset="0"/>
                <a:cs typeface="Times New Roman" pitchFamily="18" charset="0"/>
              </a:rPr>
              <a:t>, 2013).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Cont...</a:t>
            </a:r>
          </a:p>
        </p:txBody>
      </p:sp>
      <p:sp>
        <p:nvSpPr>
          <p:cNvPr id="1048616" name="Content Placeholder 2"/>
          <p:cNvSpPr>
            <a:spLocks noGrp="1"/>
          </p:cNvSpPr>
          <p:nvPr>
            <p:ph idx="1"/>
          </p:nvPr>
        </p:nvSpPr>
        <p:spPr/>
        <p:txBody>
          <a:bodyPr>
            <a:noAutofit/>
          </a:bodyPr>
          <a:lstStyle/>
          <a:p>
            <a:pPr>
              <a:lnSpc>
                <a:spcPct val="200000"/>
              </a:lnSpc>
            </a:pPr>
            <a:r>
              <a:rPr lang="en-CA" sz="2000" dirty="0">
                <a:latin typeface="Times New Roman" pitchFamily="18" charset="0"/>
                <a:cs typeface="Times New Roman" pitchFamily="18" charset="0"/>
              </a:rPr>
              <a:t>Antonio’s claim expresses that the toys that accompany Happy Meals are promoted with the dispatch of kids' motion pictures and are regularly part of an arrangement, inciting his family to come back to the café to finish the set. </a:t>
            </a:r>
          </a:p>
          <a:p>
            <a:pPr>
              <a:lnSpc>
                <a:spcPct val="200000"/>
              </a:lnSpc>
            </a:pPr>
            <a:r>
              <a:rPr lang="en-CA" sz="2000" dirty="0">
                <a:latin typeface="Times New Roman" pitchFamily="18" charset="0"/>
                <a:cs typeface="Times New Roman" pitchFamily="18" charset="0"/>
              </a:rPr>
              <a:t>A representative for McDonald's Canada told CNBC by email that the organization had gotten the decision and will look at it cautiously (</a:t>
            </a:r>
            <a:r>
              <a:rPr lang="en-CA" sz="2000" dirty="0" err="1">
                <a:latin typeface="Times New Roman" pitchFamily="18" charset="0"/>
                <a:cs typeface="Times New Roman" pitchFamily="18" charset="0"/>
              </a:rPr>
              <a:t>Olšanová</a:t>
            </a:r>
            <a:r>
              <a:rPr lang="en-CA" sz="2000" dirty="0">
                <a:latin typeface="Times New Roman" pitchFamily="18" charset="0"/>
                <a:cs typeface="Times New Roman" pitchFamily="18" charset="0"/>
              </a:rPr>
              <a:t>, 2013).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Strategies Employed by </a:t>
            </a:r>
            <a:r>
              <a:rPr lang="en-CA" sz="2000" dirty="0" err="1">
                <a:latin typeface="Times New Roman" pitchFamily="18" charset="0"/>
                <a:cs typeface="Times New Roman" pitchFamily="18" charset="0"/>
              </a:rPr>
              <a:t>Mcdonald</a:t>
            </a:r>
            <a:r>
              <a:rPr lang="en-CA" sz="2000" dirty="0">
                <a:latin typeface="Times New Roman" pitchFamily="18" charset="0"/>
                <a:cs typeface="Times New Roman" pitchFamily="18" charset="0"/>
              </a:rPr>
              <a:t> to Maintain Positive Public Image</a:t>
            </a:r>
          </a:p>
        </p:txBody>
      </p:sp>
      <p:sp>
        <p:nvSpPr>
          <p:cNvPr id="1048621" name="Content Placeholder 2"/>
          <p:cNvSpPr>
            <a:spLocks noGrp="1"/>
          </p:cNvSpPr>
          <p:nvPr>
            <p:ph idx="1"/>
          </p:nvPr>
        </p:nvSpPr>
        <p:spPr/>
        <p:txBody>
          <a:bodyPr>
            <a:normAutofit fontScale="95000" lnSpcReduction="20000"/>
          </a:bodyPr>
          <a:lstStyle/>
          <a:p>
            <a:pPr>
              <a:lnSpc>
                <a:spcPct val="200000"/>
              </a:lnSpc>
            </a:pPr>
            <a:r>
              <a:rPr lang="en-CA" sz="2000" dirty="0">
                <a:latin typeface="Times New Roman" pitchFamily="18" charset="0"/>
                <a:cs typeface="Times New Roman" pitchFamily="18" charset="0"/>
              </a:rPr>
              <a:t>Amid the ethical criticism which the corporation faces, the corporation has:</a:t>
            </a:r>
          </a:p>
          <a:p>
            <a:pPr marL="514350" lvl="0" indent="-514350">
              <a:lnSpc>
                <a:spcPct val="200000"/>
              </a:lnSpc>
              <a:buAutoNum type="arabicPeriod"/>
            </a:pPr>
            <a:r>
              <a:rPr lang="en-CA" sz="2000" dirty="0">
                <a:latin typeface="Times New Roman" pitchFamily="18" charset="0"/>
                <a:cs typeface="Times New Roman" pitchFamily="18" charset="0"/>
              </a:rPr>
              <a:t>Improvement of the menu.</a:t>
            </a:r>
          </a:p>
          <a:p>
            <a:pPr marL="514350" lvl="0" indent="-514350">
              <a:lnSpc>
                <a:spcPct val="200000"/>
              </a:lnSpc>
              <a:buAutoNum type="arabicPeriod"/>
            </a:pPr>
            <a:r>
              <a:rPr lang="en-CA" sz="2000" dirty="0">
                <a:latin typeface="Times New Roman" pitchFamily="18" charset="0"/>
                <a:cs typeface="Times New Roman" pitchFamily="18" charset="0"/>
              </a:rPr>
              <a:t>New strategies on advertisement (</a:t>
            </a:r>
            <a:r>
              <a:rPr lang="en-CA" sz="2000" dirty="0" err="1">
                <a:latin typeface="Times New Roman" pitchFamily="18" charset="0"/>
                <a:cs typeface="Times New Roman" pitchFamily="18" charset="0"/>
              </a:rPr>
              <a:t>Boyland</a:t>
            </a:r>
            <a:r>
              <a:rPr lang="en-CA" sz="2000" dirty="0">
                <a:latin typeface="Times New Roman" pitchFamily="18" charset="0"/>
                <a:cs typeface="Times New Roman" pitchFamily="18" charset="0"/>
              </a:rPr>
              <a:t> et al., 2015)</a:t>
            </a:r>
          </a:p>
          <a:p>
            <a:pPr marL="514350" lvl="0" indent="-514350">
              <a:lnSpc>
                <a:spcPct val="200000"/>
              </a:lnSpc>
              <a:buAutoNum type="arabicPeriod"/>
            </a:pPr>
            <a:r>
              <a:rPr lang="en-CA" sz="2000" dirty="0">
                <a:latin typeface="Times New Roman" pitchFamily="18" charset="0"/>
                <a:cs typeface="Times New Roman" pitchFamily="18" charset="0"/>
              </a:rPr>
              <a:t>Labeling of nutrition</a:t>
            </a:r>
          </a:p>
          <a:p>
            <a:pPr marL="514350" lvl="0" indent="-514350">
              <a:lnSpc>
                <a:spcPct val="200000"/>
              </a:lnSpc>
              <a:buAutoNum type="arabicPeriod"/>
            </a:pPr>
            <a:r>
              <a:rPr lang="en-CA" sz="2000" dirty="0">
                <a:latin typeface="Times New Roman" pitchFamily="18" charset="0"/>
                <a:cs typeface="Times New Roman" pitchFamily="18" charset="0"/>
              </a:rPr>
              <a:t>Initiating sports and exercises e.g. McDonald Kids Iron Tour </a:t>
            </a:r>
          </a:p>
          <a:p>
            <a:pPr marL="514350" lvl="0" indent="-514350">
              <a:lnSpc>
                <a:spcPct val="200000"/>
              </a:lnSpc>
              <a:buAutoNum type="arabicPeriod"/>
            </a:pPr>
            <a:r>
              <a:rPr lang="en-CA" sz="2000" dirty="0">
                <a:latin typeface="Times New Roman" pitchFamily="18" charset="0"/>
                <a:cs typeface="Times New Roman" pitchFamily="18" charset="0"/>
              </a:rPr>
              <a:t>Sponsorship to UEFA football games</a:t>
            </a:r>
          </a:p>
          <a:p>
            <a:pPr marL="514350" lvl="0" indent="-514350">
              <a:lnSpc>
                <a:spcPct val="200000"/>
              </a:lnSpc>
              <a:buAutoNum type="arabicPeriod"/>
            </a:pPr>
            <a:r>
              <a:rPr lang="en-CA" sz="2000" dirty="0">
                <a:latin typeface="Times New Roman" pitchFamily="18" charset="0"/>
                <a:cs typeface="Times New Roman" pitchFamily="18" charset="0"/>
              </a:rPr>
              <a:t>Partnership with UK local football clubs</a:t>
            </a:r>
          </a:p>
          <a:p>
            <a:pPr>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Conclusion </a:t>
            </a:r>
          </a:p>
        </p:txBody>
      </p:sp>
      <p:sp>
        <p:nvSpPr>
          <p:cNvPr id="1048626" name="Content Placeholder 2"/>
          <p:cNvSpPr>
            <a:spLocks noGrp="1"/>
          </p:cNvSpPr>
          <p:nvPr>
            <p:ph idx="1"/>
          </p:nvPr>
        </p:nvSpPr>
        <p:spPr/>
        <p:txBody>
          <a:bodyPr>
            <a:normAutofit fontScale="75000" lnSpcReduction="10000"/>
          </a:bodyPr>
          <a:lstStyle/>
          <a:p>
            <a:pPr lvl="0">
              <a:lnSpc>
                <a:spcPct val="200000"/>
              </a:lnSpc>
            </a:pPr>
            <a:r>
              <a:rPr lang="en-CA" sz="2000" dirty="0">
                <a:latin typeface="Times New Roman" pitchFamily="18" charset="0"/>
                <a:cs typeface="Times New Roman" pitchFamily="18" charset="0"/>
              </a:rPr>
              <a:t>Although the corporation faces a lot of pressure from the public it tries to maintain public image through the activities mentioned above.</a:t>
            </a:r>
          </a:p>
          <a:p>
            <a:pPr lvl="0">
              <a:lnSpc>
                <a:spcPct val="200000"/>
              </a:lnSpc>
            </a:pPr>
            <a:r>
              <a:rPr lang="en-CA" sz="2000" dirty="0">
                <a:latin typeface="Times New Roman" pitchFamily="18" charset="0"/>
                <a:cs typeface="Times New Roman" pitchFamily="18" charset="0"/>
              </a:rPr>
              <a:t>The corporation as a good management which administers across the 31000 restaurants </a:t>
            </a:r>
          </a:p>
          <a:p>
            <a:pPr lvl="0">
              <a:lnSpc>
                <a:spcPct val="200000"/>
              </a:lnSpc>
            </a:pPr>
            <a:r>
              <a:rPr lang="en-CA" sz="2000" dirty="0">
                <a:latin typeface="Times New Roman" pitchFamily="18" charset="0"/>
                <a:cs typeface="Times New Roman" pitchFamily="18" charset="0"/>
              </a:rPr>
              <a:t>The management tackles the allegations and fights against the company in a professional way.</a:t>
            </a:r>
          </a:p>
          <a:p>
            <a:pPr lvl="0">
              <a:lnSpc>
                <a:spcPct val="200000"/>
              </a:lnSpc>
            </a:pPr>
            <a:r>
              <a:rPr lang="en-CA" sz="2000" dirty="0">
                <a:latin typeface="Times New Roman" pitchFamily="18" charset="0"/>
                <a:cs typeface="Times New Roman" pitchFamily="18" charset="0"/>
              </a:rPr>
              <a:t>Instead of ignoring the public which accuse them of unethical operations, the McDonalds work with target customers to get more customers from the same public.</a:t>
            </a:r>
          </a:p>
          <a:p>
            <a:pPr lvl="0">
              <a:lnSpc>
                <a:spcPct val="200000"/>
              </a:lnSpc>
            </a:pPr>
            <a:r>
              <a:rPr lang="en-CA" sz="2000" dirty="0">
                <a:latin typeface="Times New Roman" pitchFamily="18" charset="0"/>
                <a:cs typeface="Times New Roman" pitchFamily="18" charset="0"/>
              </a:rPr>
              <a:t>Lastly, the McDonalds, although it is said to be unethical, many people buy their brands.</a:t>
            </a:r>
          </a:p>
          <a:p>
            <a:pPr>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normAutofit/>
          </a:bodyPr>
          <a:lstStyle/>
          <a:p>
            <a:r>
              <a:rPr lang="en-CA" sz="2000" dirty="0">
                <a:latin typeface="Times New Roman" pitchFamily="18" charset="0"/>
                <a:cs typeface="Times New Roman" pitchFamily="18" charset="0"/>
              </a:rPr>
              <a:t>References </a:t>
            </a:r>
          </a:p>
        </p:txBody>
      </p:sp>
      <p:sp>
        <p:nvSpPr>
          <p:cNvPr id="1048631" name="Content Placeholder 2"/>
          <p:cNvSpPr>
            <a:spLocks noGrp="1"/>
          </p:cNvSpPr>
          <p:nvPr>
            <p:ph idx="1"/>
          </p:nvPr>
        </p:nvSpPr>
        <p:spPr/>
        <p:txBody>
          <a:bodyPr>
            <a:normAutofit fontScale="95000" lnSpcReduction="10000"/>
          </a:bodyPr>
          <a:lstStyle/>
          <a:p>
            <a:pPr>
              <a:lnSpc>
                <a:spcPct val="200000"/>
              </a:lnSpc>
            </a:pPr>
            <a:r>
              <a:rPr lang="en-CA" sz="2000" dirty="0">
                <a:latin typeface="Times New Roman" pitchFamily="18" charset="0"/>
                <a:cs typeface="Times New Roman" pitchFamily="18" charset="0"/>
              </a:rPr>
              <a:t>Green, S. (2015). McDonald's. Bellwether Media.</a:t>
            </a:r>
          </a:p>
          <a:p>
            <a:pPr>
              <a:lnSpc>
                <a:spcPct val="200000"/>
              </a:lnSpc>
            </a:pPr>
            <a:r>
              <a:rPr lang="en-CA" sz="2000" dirty="0" err="1">
                <a:latin typeface="Times New Roman" pitchFamily="18" charset="0"/>
                <a:cs typeface="Times New Roman" pitchFamily="18" charset="0"/>
              </a:rPr>
              <a:t>Olšanová</a:t>
            </a:r>
            <a:r>
              <a:rPr lang="en-CA" sz="2000" dirty="0">
                <a:latin typeface="Times New Roman" pitchFamily="18" charset="0"/>
                <a:cs typeface="Times New Roman" pitchFamily="18" charset="0"/>
              </a:rPr>
              <a:t>, K. (2013). FOOD MARKETING TO CHILDREN-REVIEW OF THE ISSUE FOR FURTHER EXPLORATION. Central European Business Review, 2(3).</a:t>
            </a:r>
          </a:p>
          <a:p>
            <a:pPr>
              <a:lnSpc>
                <a:spcPct val="200000"/>
              </a:lnSpc>
            </a:pPr>
            <a:r>
              <a:rPr lang="en-CA" sz="2000" dirty="0" err="1">
                <a:latin typeface="Times New Roman" pitchFamily="18" charset="0"/>
                <a:cs typeface="Times New Roman" pitchFamily="18" charset="0"/>
              </a:rPr>
              <a:t>Boyland</a:t>
            </a:r>
            <a:r>
              <a:rPr lang="en-CA" sz="2000" dirty="0">
                <a:latin typeface="Times New Roman" pitchFamily="18" charset="0"/>
                <a:cs typeface="Times New Roman" pitchFamily="18" charset="0"/>
              </a:rPr>
              <a:t>, E. J., </a:t>
            </a:r>
            <a:r>
              <a:rPr lang="en-CA" sz="2000" dirty="0" err="1">
                <a:latin typeface="Times New Roman" pitchFamily="18" charset="0"/>
                <a:cs typeface="Times New Roman" pitchFamily="18" charset="0"/>
              </a:rPr>
              <a:t>Kavanagh-Safran</a:t>
            </a:r>
            <a:r>
              <a:rPr lang="en-CA" sz="2000" dirty="0">
                <a:latin typeface="Times New Roman" pitchFamily="18" charset="0"/>
                <a:cs typeface="Times New Roman" pitchFamily="18" charset="0"/>
              </a:rPr>
              <a:t>, M., &amp; </a:t>
            </a:r>
            <a:r>
              <a:rPr lang="en-CA" sz="2000" dirty="0" err="1">
                <a:latin typeface="Times New Roman" pitchFamily="18" charset="0"/>
                <a:cs typeface="Times New Roman" pitchFamily="18" charset="0"/>
              </a:rPr>
              <a:t>Halford</a:t>
            </a:r>
            <a:r>
              <a:rPr lang="en-CA" sz="2000" dirty="0">
                <a:latin typeface="Times New Roman" pitchFamily="18" charset="0"/>
                <a:cs typeface="Times New Roman" pitchFamily="18" charset="0"/>
              </a:rPr>
              <a:t>, J. C. (2015). Exposure to ‘</a:t>
            </a:r>
            <a:r>
              <a:rPr lang="en-CA" sz="2000" dirty="0" err="1">
                <a:latin typeface="Times New Roman" pitchFamily="18" charset="0"/>
                <a:cs typeface="Times New Roman" pitchFamily="18" charset="0"/>
              </a:rPr>
              <a:t>healthy’fast</a:t>
            </a:r>
            <a:r>
              <a:rPr lang="en-CA" sz="2000" dirty="0">
                <a:latin typeface="Times New Roman" pitchFamily="18" charset="0"/>
                <a:cs typeface="Times New Roman" pitchFamily="18" charset="0"/>
              </a:rPr>
              <a:t> food meal bundles in television advertisements promotes liking for fast food but not healthier choices in children. </a:t>
            </a:r>
            <a:r>
              <a:rPr lang="en-CA" sz="2000" i="1" dirty="0">
                <a:latin typeface="Times New Roman" pitchFamily="18" charset="0"/>
                <a:cs typeface="Times New Roman" pitchFamily="18" charset="0"/>
              </a:rPr>
              <a:t>British Journal of Nutrition</a:t>
            </a:r>
            <a:r>
              <a:rPr lang="en-CA" sz="2000" dirty="0">
                <a:latin typeface="Times New Roman" pitchFamily="18" charset="0"/>
                <a:cs typeface="Times New Roman" pitchFamily="18" charset="0"/>
              </a:rPr>
              <a:t>, </a:t>
            </a:r>
            <a:r>
              <a:rPr lang="en-CA" sz="2000" i="1" dirty="0">
                <a:latin typeface="Times New Roman" pitchFamily="18" charset="0"/>
                <a:cs typeface="Times New Roman" pitchFamily="18" charset="0"/>
              </a:rPr>
              <a:t>113</a:t>
            </a:r>
            <a:r>
              <a:rPr lang="en-CA" sz="2000" dirty="0">
                <a:latin typeface="Times New Roman" pitchFamily="18" charset="0"/>
                <a:cs typeface="Times New Roman" pitchFamily="18" charset="0"/>
              </a:rPr>
              <a:t>(6), 1012-1018.</a:t>
            </a:r>
          </a:p>
          <a:p>
            <a:pPr>
              <a:lnSpc>
                <a:spcPct val="200000"/>
              </a:lnSpc>
            </a:pPr>
            <a:endParaRPr lang="en-CA" sz="2000" dirty="0">
              <a:latin typeface="Times New Roman" pitchFamily="18" charset="0"/>
              <a:cs typeface="Times New Roman" pitchFamily="18" charset="0"/>
            </a:endParaRPr>
          </a:p>
          <a:p>
            <a:pPr>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581</Words>
  <Application>Microsoft Macintosh PowerPoint</Application>
  <PresentationFormat>On-screen Show (4:3)</PresentationFormat>
  <Paragraphs>50</Paragraphs>
  <Slides>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Corbel</vt:lpstr>
      <vt:lpstr>Times New Roman</vt:lpstr>
      <vt:lpstr>Wingdings</vt:lpstr>
      <vt:lpstr>Wingdings 2</vt:lpstr>
      <vt:lpstr>Wingdings 3</vt:lpstr>
      <vt:lpstr>Module</vt:lpstr>
      <vt:lpstr>The McDonalds</vt:lpstr>
      <vt:lpstr>Introduction </vt:lpstr>
      <vt:lpstr>Cont...</vt:lpstr>
      <vt:lpstr>Example of a legal case </vt:lpstr>
      <vt:lpstr>Cont...</vt:lpstr>
      <vt:lpstr>Strategies Employed by Mcdonald to Maintain Positive Public Image</vt:lpstr>
      <vt:lpstr>Conclusion </vt:lpstr>
      <vt:lpstr>References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McDonalds</dc:title>
  <dc:creator>TECRA_M11</dc:creator>
  <cp:lastModifiedBy>Elundria Austin</cp:lastModifiedBy>
  <cp:revision>1</cp:revision>
  <dcterms:created xsi:type="dcterms:W3CDTF">2019-08-26T01:59:03Z</dcterms:created>
  <dcterms:modified xsi:type="dcterms:W3CDTF">2019-08-31T03:37:27Z</dcterms:modified>
</cp:coreProperties>
</file>